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2F2E769-6453-4FD7-AEF3-CA66FC7ADFA5}">
  <a:tblStyle styleId="{32F2E769-6453-4FD7-AEF3-CA66FC7ADF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Machine Learning to Improve Legal Research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Capstone Presentation,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David N. Berol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250900" y="874150"/>
            <a:ext cx="40047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Blue dots are appeals courts cases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Red dots are the lower court cases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Green lines are citations between cases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Citations between lower court cases are omitted from the network, for simplicity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Newer appeals decisions aren’t yet cited, so they’re at the periphery.</a:t>
            </a:r>
            <a:endParaRPr sz="1800"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892" y="8175"/>
            <a:ext cx="5168481" cy="512714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23250" y="100125"/>
            <a:ext cx="384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>
            <p:ph type="title"/>
          </p:nvPr>
        </p:nvSpPr>
        <p:spPr>
          <a:xfrm>
            <a:off x="94825" y="16350"/>
            <a:ext cx="88299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50900" y="874150"/>
            <a:ext cx="40047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NetworkX: library for analyzing network structures.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Centrality: What % of the network can you reach downstream?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Cases sized by centrality.</a:t>
            </a:r>
            <a:endParaRPr sz="1800"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33550"/>
            <a:ext cx="3717300" cy="2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725" y="103437"/>
            <a:ext cx="5018278" cy="4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>
            <a:off x="94825" y="16350"/>
            <a:ext cx="88299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250900" y="874150"/>
            <a:ext cx="3983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 network graph to centrality &gt; 0.05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Links limited to subset</a:t>
            </a:r>
            <a:endParaRPr sz="180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880950"/>
            <a:ext cx="4235225" cy="2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299" y="95000"/>
            <a:ext cx="4888173" cy="481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50900" y="874150"/>
            <a:ext cx="3983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 network graph to centrality &gt; 0.1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Links limited to subset</a:t>
            </a:r>
            <a:endParaRPr sz="180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918825"/>
            <a:ext cx="4197275" cy="2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300" y="219139"/>
            <a:ext cx="4909701" cy="4648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27BA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Citation-based Recommender System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27BA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Recommender System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on court cases is amenable to the construction of an item-based </a:t>
            </a:r>
            <a:r>
              <a:rPr lang="en">
                <a:solidFill>
                  <a:srgbClr val="000000"/>
                </a:solidFill>
              </a:rPr>
              <a:t>collaborative</a:t>
            </a:r>
            <a:r>
              <a:rPr lang="en">
                <a:solidFill>
                  <a:srgbClr val="000000"/>
                </a:solidFill>
              </a:rPr>
              <a:t> recommender system.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When a judge references an earlier court cases in a decision, that represents her judgment that the precedent of the earlier court case is somehow relevant to the topic at hand.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Didn’t have access to “sentiment” of citation.  So all citations treated as equivalent. 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Case X and Case Y are </a:t>
            </a:r>
            <a:r>
              <a:rPr i="1" lang="en">
                <a:solidFill>
                  <a:srgbClr val="000000"/>
                </a:solidFill>
              </a:rPr>
              <a:t>similar</a:t>
            </a:r>
            <a:r>
              <a:rPr lang="en">
                <a:solidFill>
                  <a:srgbClr val="000000"/>
                </a:solidFill>
              </a:rPr>
              <a:t> if subsequent decisions citing Case X </a:t>
            </a:r>
            <a:r>
              <a:rPr b="1" lang="en">
                <a:solidFill>
                  <a:srgbClr val="000000"/>
                </a:solidFill>
              </a:rPr>
              <a:t>also tend to cite Case Y.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27BA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Recommender System</a:t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9" name="Shape 169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0" name="Shape 170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14375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8149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21923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5697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29471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3245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37019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0793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4567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8341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52115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55889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59663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63437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67211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7098588" y="15607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316863" y="1505250"/>
            <a:ext cx="8988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X</a:t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4375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8149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1923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25697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29471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33245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7019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0793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4567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8341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52115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55889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9663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63437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67211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7098575" y="2034925"/>
            <a:ext cx="377400" cy="29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316850" y="1979450"/>
            <a:ext cx="8988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Y</a:t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3490488" y="772850"/>
            <a:ext cx="2098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Cited by Case ...</a:t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1315588" y="1205600"/>
            <a:ext cx="6469500" cy="29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1470938" y="1161225"/>
            <a:ext cx="6005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    B     C     D     E      F     G    H      I      J      K      L     M     N     O    P</a:t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544938" y="3599425"/>
            <a:ext cx="74463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1437663" y="2503975"/>
            <a:ext cx="6347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+   0 +   0  + 0 +  1   + 0   + 0  +  1  + 1 + 0   + 0   + 0   + 0  + 0   + 0  +  0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228088" y="2503975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</a:t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7896163" y="253727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4</a:t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128163" y="3806863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Y vector</a:t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83688" y="3155413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X vector</a:t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927888" y="3211525"/>
            <a:ext cx="6680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SQRT(1 +   0 +   0  + 0 +  1   + 0   + 0  +  1  + 1 + 0   + 0   + 0   + 0  + 0   + 0  +  0 )</a:t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7940713" y="324422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2</a:t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991513" y="3806875"/>
            <a:ext cx="6680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SQRT(1 +   0 +  1  + 0 +  1   + 0   + 0  +  1  + 1 + 0   + 1   + 0   + 1  + 1   + 1  +  0 )</a:t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7896163" y="374972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3</a:t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259388" y="4826350"/>
            <a:ext cx="8428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Cosine distance between X and Y = 1 - (4/[2*3]) = .33</a:t>
            </a:r>
            <a:endParaRPr b="1"/>
          </a:p>
        </p:txBody>
      </p:sp>
      <p:sp>
        <p:nvSpPr>
          <p:cNvPr id="219" name="Shape 219"/>
          <p:cNvSpPr txBox="1"/>
          <p:nvPr/>
        </p:nvSpPr>
        <p:spPr>
          <a:xfrm>
            <a:off x="259388" y="4463725"/>
            <a:ext cx="8428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Cosine similarity of X and Y = (4/[2*3]) = .66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27BA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Looking for c</a:t>
            </a:r>
            <a:r>
              <a:rPr lang="en" sz="1200"/>
              <a:t>ases that are most cosine similar to </a:t>
            </a:r>
            <a:r>
              <a:rPr i="1" lang="en" sz="1200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8" name="Shape 228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9" name="Shape 229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4267255" y="1136452"/>
            <a:ext cx="1170250" cy="948225"/>
          </a:xfrm>
          <a:custGeom>
            <a:pathLst>
              <a:path extrusionOk="0" h="37929" w="46810">
                <a:moveTo>
                  <a:pt x="7774" y="1362"/>
                </a:moveTo>
                <a:cubicBezTo>
                  <a:pt x="3027" y="4210"/>
                  <a:pt x="-587" y="10659"/>
                  <a:pt x="196" y="16139"/>
                </a:cubicBezTo>
                <a:cubicBezTo>
                  <a:pt x="1411" y="24642"/>
                  <a:pt x="7985" y="32563"/>
                  <a:pt x="15352" y="36979"/>
                </a:cubicBezTo>
                <a:cubicBezTo>
                  <a:pt x="19289" y="39339"/>
                  <a:pt x="24637" y="36536"/>
                  <a:pt x="28992" y="35084"/>
                </a:cubicBezTo>
                <a:cubicBezTo>
                  <a:pt x="35013" y="33077"/>
                  <a:pt x="41478" y="30312"/>
                  <a:pt x="45284" y="25233"/>
                </a:cubicBezTo>
                <a:cubicBezTo>
                  <a:pt x="52353" y="15799"/>
                  <a:pt x="31905" y="2165"/>
                  <a:pt x="20277" y="226"/>
                </a:cubicBezTo>
                <a:cubicBezTo>
                  <a:pt x="15528" y="-566"/>
                  <a:pt x="10693" y="1362"/>
                  <a:pt x="5879" y="13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Shape 231"/>
          <p:cNvSpPr/>
          <p:nvPr/>
        </p:nvSpPr>
        <p:spPr>
          <a:xfrm>
            <a:off x="2623950" y="1250422"/>
            <a:ext cx="1695550" cy="69225"/>
          </a:xfrm>
          <a:custGeom>
            <a:pathLst>
              <a:path extrusionOk="0" h="2769" w="67822">
                <a:moveTo>
                  <a:pt x="67822" y="1729"/>
                </a:moveTo>
                <a:cubicBezTo>
                  <a:pt x="55732" y="3745"/>
                  <a:pt x="43203" y="2326"/>
                  <a:pt x="31070" y="592"/>
                </a:cubicBezTo>
                <a:cubicBezTo>
                  <a:pt x="20817" y="-873"/>
                  <a:pt x="10357" y="971"/>
                  <a:pt x="0" y="9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/>
          <p:nvPr/>
        </p:nvSpPr>
        <p:spPr>
          <a:xfrm>
            <a:off x="4126784" y="1165204"/>
            <a:ext cx="195025" cy="289475"/>
          </a:xfrm>
          <a:custGeom>
            <a:pathLst>
              <a:path extrusionOk="0" h="11579" w="7801">
                <a:moveTo>
                  <a:pt x="6573" y="5138"/>
                </a:moveTo>
                <a:cubicBezTo>
                  <a:pt x="4946" y="3105"/>
                  <a:pt x="-1819" y="1377"/>
                  <a:pt x="510" y="212"/>
                </a:cubicBezTo>
                <a:cubicBezTo>
                  <a:pt x="2205" y="-635"/>
                  <a:pt x="3717" y="2284"/>
                  <a:pt x="5057" y="3623"/>
                </a:cubicBezTo>
                <a:cubicBezTo>
                  <a:pt x="5881" y="4446"/>
                  <a:pt x="8077" y="4791"/>
                  <a:pt x="7709" y="5896"/>
                </a:cubicBezTo>
                <a:cubicBezTo>
                  <a:pt x="6833" y="8524"/>
                  <a:pt x="2887" y="9102"/>
                  <a:pt x="1647" y="1157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/>
        </p:nvSpPr>
        <p:spPr>
          <a:xfrm>
            <a:off x="6943375" y="1594175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of 1 means parallel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of 0 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means perpendicular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27BA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Conner vs. Burford</a:t>
            </a:r>
            <a:r>
              <a:rPr lang="en" sz="1200"/>
              <a:t> 848 F.2d 1441 (9th Cir. 1988 (Agency must re-do endangered species analysis because it was too narrow in scope) </a:t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highlight>
                  <a:srgbClr val="FFFFFF"/>
                </a:highlight>
              </a:rPr>
              <a:t>Sierra Club v. Marsh</a:t>
            </a:r>
            <a:r>
              <a:rPr lang="en" sz="1200">
                <a:highlight>
                  <a:srgbClr val="FFFFFF"/>
                </a:highlight>
              </a:rPr>
              <a:t>, 816 F.2d 1376 (9th Cir. 1987) (Agency must re-do endangered species analysis when circumstances of prior analysis change)</a:t>
            </a:r>
            <a:endParaRPr sz="1200"/>
          </a:p>
        </p:txBody>
      </p:sp>
      <p:sp>
        <p:nvSpPr>
          <p:cNvPr id="242" name="Shape 242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3" name="Shape 243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409138" y="1208400"/>
            <a:ext cx="1738575" cy="1438425"/>
          </a:xfrm>
          <a:custGeom>
            <a:pathLst>
              <a:path extrusionOk="0" h="57537" w="69543">
                <a:moveTo>
                  <a:pt x="7402" y="0"/>
                </a:moveTo>
                <a:cubicBezTo>
                  <a:pt x="180" y="1807"/>
                  <a:pt x="-1610" y="14939"/>
                  <a:pt x="1719" y="21597"/>
                </a:cubicBezTo>
                <a:cubicBezTo>
                  <a:pt x="3889" y="25937"/>
                  <a:pt x="9296" y="27661"/>
                  <a:pt x="13086" y="30691"/>
                </a:cubicBezTo>
                <a:cubicBezTo>
                  <a:pt x="19881" y="36123"/>
                  <a:pt x="26374" y="41927"/>
                  <a:pt x="33167" y="47362"/>
                </a:cubicBezTo>
                <a:cubicBezTo>
                  <a:pt x="41832" y="54294"/>
                  <a:pt x="57905" y="62029"/>
                  <a:pt x="65752" y="54182"/>
                </a:cubicBezTo>
                <a:cubicBezTo>
                  <a:pt x="76403" y="43531"/>
                  <a:pt x="62476" y="20500"/>
                  <a:pt x="50218" y="11746"/>
                </a:cubicBezTo>
                <a:cubicBezTo>
                  <a:pt x="38301" y="3235"/>
                  <a:pt x="22425" y="379"/>
                  <a:pt x="7781" y="37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/>
          <p:nvPr/>
        </p:nvSpPr>
        <p:spPr>
          <a:xfrm>
            <a:off x="5891925" y="1568350"/>
            <a:ext cx="416775" cy="142075"/>
          </a:xfrm>
          <a:custGeom>
            <a:pathLst>
              <a:path extrusionOk="0" h="5683" w="16671">
                <a:moveTo>
                  <a:pt x="16671" y="0"/>
                </a:moveTo>
                <a:cubicBezTo>
                  <a:pt x="10880" y="966"/>
                  <a:pt x="5254" y="3063"/>
                  <a:pt x="0" y="56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/>
          <p:nvPr/>
        </p:nvSpPr>
        <p:spPr>
          <a:xfrm>
            <a:off x="2462925" y="997371"/>
            <a:ext cx="1979725" cy="334175"/>
          </a:xfrm>
          <a:custGeom>
            <a:pathLst>
              <a:path extrusionOk="0" h="13367" w="79189">
                <a:moveTo>
                  <a:pt x="0" y="5031"/>
                </a:moveTo>
                <a:cubicBezTo>
                  <a:pt x="10197" y="-3471"/>
                  <a:pt x="26687" y="959"/>
                  <a:pt x="39784" y="3136"/>
                </a:cubicBezTo>
                <a:cubicBezTo>
                  <a:pt x="48880" y="4648"/>
                  <a:pt x="57644" y="7769"/>
                  <a:pt x="66686" y="9578"/>
                </a:cubicBezTo>
                <a:cubicBezTo>
                  <a:pt x="70956" y="10432"/>
                  <a:pt x="76110" y="10288"/>
                  <a:pt x="79189" y="133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/>
        </p:nvSpPr>
        <p:spPr>
          <a:xfrm>
            <a:off x="4551600" y="680738"/>
            <a:ext cx="1600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similarity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 of cases = 0.341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27BA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6" name="Shape 256"/>
          <p:cNvSpPr txBox="1"/>
          <p:nvPr/>
        </p:nvSpPr>
        <p:spPr>
          <a:xfrm>
            <a:off x="6886550" y="20539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highlight>
                  <a:srgbClr val="FFFFFF"/>
                </a:highlight>
              </a:rPr>
              <a:t>Pyramid Lake Tribe v. U.S Navy</a:t>
            </a:r>
            <a:r>
              <a:rPr lang="en" sz="1200">
                <a:highlight>
                  <a:srgbClr val="FFFFFF"/>
                </a:highlight>
              </a:rPr>
              <a:t> 898 F.2d 1410 (9th Cir. 1990) (Navy can rely on prior ESA analysis because plaintiffs didn’t point to any new facts not previously considered).</a:t>
            </a:r>
            <a:endParaRPr sz="1200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7" name="Shape 257"/>
          <p:cNvSpPr/>
          <p:nvPr/>
        </p:nvSpPr>
        <p:spPr>
          <a:xfrm>
            <a:off x="3163452" y="1209633"/>
            <a:ext cx="2324350" cy="983400"/>
          </a:xfrm>
          <a:custGeom>
            <a:pathLst>
              <a:path extrusionOk="0" h="39336" w="92974">
                <a:moveTo>
                  <a:pt x="21235" y="9045"/>
                </a:moveTo>
                <a:cubicBezTo>
                  <a:pt x="14895" y="7776"/>
                  <a:pt x="6170" y="8039"/>
                  <a:pt x="2291" y="13212"/>
                </a:cubicBezTo>
                <a:cubicBezTo>
                  <a:pt x="-2451" y="19536"/>
                  <a:pt x="732" y="32403"/>
                  <a:pt x="7595" y="36325"/>
                </a:cubicBezTo>
                <a:cubicBezTo>
                  <a:pt x="15612" y="40906"/>
                  <a:pt x="26128" y="39243"/>
                  <a:pt x="35254" y="37841"/>
                </a:cubicBezTo>
                <a:cubicBezTo>
                  <a:pt x="44925" y="36355"/>
                  <a:pt x="54967" y="35792"/>
                  <a:pt x="64051" y="32157"/>
                </a:cubicBezTo>
                <a:cubicBezTo>
                  <a:pt x="69656" y="29914"/>
                  <a:pt x="76202" y="30162"/>
                  <a:pt x="81480" y="27231"/>
                </a:cubicBezTo>
                <a:cubicBezTo>
                  <a:pt x="87451" y="23914"/>
                  <a:pt x="93813" y="16943"/>
                  <a:pt x="92847" y="10181"/>
                </a:cubicBezTo>
                <a:cubicBezTo>
                  <a:pt x="90941" y="-3164"/>
                  <a:pt x="66901" y="340"/>
                  <a:pt x="53441" y="1088"/>
                </a:cubicBezTo>
                <a:cubicBezTo>
                  <a:pt x="43063" y="1665"/>
                  <a:pt x="32709" y="2652"/>
                  <a:pt x="22372" y="3740"/>
                </a:cubicBezTo>
                <a:cubicBezTo>
                  <a:pt x="16913" y="4315"/>
                  <a:pt x="9671" y="5271"/>
                  <a:pt x="7216" y="1018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Shape 258"/>
          <p:cNvSpPr/>
          <p:nvPr/>
        </p:nvSpPr>
        <p:spPr>
          <a:xfrm>
            <a:off x="2491350" y="1075074"/>
            <a:ext cx="861975" cy="341725"/>
          </a:xfrm>
          <a:custGeom>
            <a:pathLst>
              <a:path extrusionOk="0" h="13669" w="34479">
                <a:moveTo>
                  <a:pt x="0" y="2302"/>
                </a:moveTo>
                <a:cubicBezTo>
                  <a:pt x="10066" y="-4415"/>
                  <a:pt x="25922" y="5112"/>
                  <a:pt x="34479" y="136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Shape 259"/>
          <p:cNvSpPr/>
          <p:nvPr/>
        </p:nvSpPr>
        <p:spPr>
          <a:xfrm>
            <a:off x="5503550" y="1419108"/>
            <a:ext cx="1382975" cy="802850"/>
          </a:xfrm>
          <a:custGeom>
            <a:pathLst>
              <a:path extrusionOk="0" h="32114" w="55319">
                <a:moveTo>
                  <a:pt x="0" y="3697"/>
                </a:moveTo>
                <a:cubicBezTo>
                  <a:pt x="6241" y="1356"/>
                  <a:pt x="13105" y="-656"/>
                  <a:pt x="19703" y="287"/>
                </a:cubicBezTo>
                <a:cubicBezTo>
                  <a:pt x="26557" y="1266"/>
                  <a:pt x="31100" y="8274"/>
                  <a:pt x="35995" y="13169"/>
                </a:cubicBezTo>
                <a:cubicBezTo>
                  <a:pt x="42373" y="19547"/>
                  <a:pt x="51285" y="24046"/>
                  <a:pt x="55319" y="321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/>
        </p:nvSpPr>
        <p:spPr>
          <a:xfrm>
            <a:off x="3438575" y="782150"/>
            <a:ext cx="1894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= .333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/>
              <a:t>The Business Task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27BA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6943350" y="12626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highlight>
                  <a:srgbClr val="FFFFFF"/>
                </a:highlight>
              </a:rPr>
              <a:t>S.W. Center for Biological Diversity</a:t>
            </a:r>
            <a:r>
              <a:rPr lang="en" sz="1200">
                <a:highlight>
                  <a:srgbClr val="FFFFFF"/>
                </a:highlight>
              </a:rPr>
              <a:t>, 143 F.3d 515 (9th Cir. 1998) (ESA analysis still valid even though it was significantly revised between draft and final form)</a:t>
            </a:r>
            <a:endParaRPr sz="1200"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Frequently cited alongside </a:t>
            </a:r>
            <a:r>
              <a:rPr i="1" lang="en" sz="1200">
                <a:highlight>
                  <a:srgbClr val="FFFFFF"/>
                </a:highlight>
              </a:rPr>
              <a:t>Conner v. Burford, </a:t>
            </a:r>
            <a:r>
              <a:rPr b="1" lang="en" sz="1200">
                <a:highlight>
                  <a:srgbClr val="FFFFFF"/>
                </a:highlight>
              </a:rPr>
              <a:t>but </a:t>
            </a:r>
            <a:r>
              <a:rPr b="1" i="1" lang="en" sz="1200">
                <a:highlight>
                  <a:srgbClr val="FFFFFF"/>
                </a:highlight>
              </a:rPr>
              <a:t>S.W. Center</a:t>
            </a:r>
            <a:r>
              <a:rPr b="1" lang="en" sz="1200">
                <a:highlight>
                  <a:srgbClr val="FFFFFF"/>
                </a:highlight>
              </a:rPr>
              <a:t> is not as central.</a:t>
            </a:r>
            <a:r>
              <a:rPr lang="en" sz="1200">
                <a:highlight>
                  <a:srgbClr val="FFFFFF"/>
                </a:highlight>
              </a:rPr>
              <a:t>  </a:t>
            </a:r>
            <a:r>
              <a:rPr b="1" lang="en" sz="1200" u="sng">
                <a:highlight>
                  <a:srgbClr val="FFFFFF"/>
                </a:highlight>
              </a:rPr>
              <a:t>So it doesn’t appear on this chart of most central cases.</a:t>
            </a:r>
            <a:endParaRPr b="1" sz="1200" u="sng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252212" y="1203673"/>
            <a:ext cx="1111925" cy="771850"/>
          </a:xfrm>
          <a:custGeom>
            <a:pathLst>
              <a:path extrusionOk="0" h="30874" w="44477">
                <a:moveTo>
                  <a:pt x="8755" y="3220"/>
                </a:moveTo>
                <a:cubicBezTo>
                  <a:pt x="6232" y="3851"/>
                  <a:pt x="3272" y="4778"/>
                  <a:pt x="1935" y="7009"/>
                </a:cubicBezTo>
                <a:cubicBezTo>
                  <a:pt x="-1568" y="12852"/>
                  <a:pt x="56" y="23313"/>
                  <a:pt x="5724" y="27091"/>
                </a:cubicBezTo>
                <a:cubicBezTo>
                  <a:pt x="15787" y="33798"/>
                  <a:pt x="33167" y="31096"/>
                  <a:pt x="41719" y="22544"/>
                </a:cubicBezTo>
                <a:cubicBezTo>
                  <a:pt x="44767" y="19496"/>
                  <a:pt x="45360" y="13169"/>
                  <a:pt x="42855" y="9661"/>
                </a:cubicBezTo>
                <a:cubicBezTo>
                  <a:pt x="39903" y="5527"/>
                  <a:pt x="35021" y="2949"/>
                  <a:pt x="30352" y="947"/>
                </a:cubicBezTo>
                <a:cubicBezTo>
                  <a:pt x="23352" y="-2054"/>
                  <a:pt x="15234" y="3220"/>
                  <a:pt x="7618" y="322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Shape 270"/>
          <p:cNvSpPr/>
          <p:nvPr/>
        </p:nvSpPr>
        <p:spPr>
          <a:xfrm>
            <a:off x="2557650" y="1100172"/>
            <a:ext cx="1706075" cy="418775"/>
          </a:xfrm>
          <a:custGeom>
            <a:pathLst>
              <a:path extrusionOk="0" h="16751" w="68243">
                <a:moveTo>
                  <a:pt x="0" y="3950"/>
                </a:moveTo>
                <a:cubicBezTo>
                  <a:pt x="15000" y="-5054"/>
                  <a:pt x="35466" y="3689"/>
                  <a:pt x="52287" y="8497"/>
                </a:cubicBezTo>
                <a:cubicBezTo>
                  <a:pt x="57393" y="9956"/>
                  <a:pt x="61647" y="16998"/>
                  <a:pt x="66685" y="15317"/>
                </a:cubicBezTo>
                <a:cubicBezTo>
                  <a:pt x="68602" y="14678"/>
                  <a:pt x="65258" y="7824"/>
                  <a:pt x="66685" y="9255"/>
                </a:cubicBezTo>
                <a:cubicBezTo>
                  <a:pt x="68123" y="10697"/>
                  <a:pt x="68882" y="13877"/>
                  <a:pt x="67443" y="15317"/>
                </a:cubicBezTo>
                <a:cubicBezTo>
                  <a:pt x="65915" y="16846"/>
                  <a:pt x="62936" y="17042"/>
                  <a:pt x="61002" y="160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" name="Shape 271"/>
          <p:cNvSpPr txBox="1"/>
          <p:nvPr/>
        </p:nvSpPr>
        <p:spPr>
          <a:xfrm>
            <a:off x="5626650" y="987488"/>
            <a:ext cx="131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= .300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</a:t>
            </a:r>
            <a:r>
              <a:rPr lang="en">
                <a:solidFill>
                  <a:srgbClr val="000000"/>
                </a:solidFill>
              </a:rPr>
              <a:t>. Word2Vec Representation of Opinion Texts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</a:t>
            </a:r>
            <a:r>
              <a:rPr lang="en">
                <a:solidFill>
                  <a:srgbClr val="000000"/>
                </a:solidFill>
              </a:rPr>
              <a:t>. Word2Vec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Word2Vec is an algorithm for representing vocabulary terms as vectors of arbitrary fixed dimension, which encode the contextual meaning of words.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Word2Vec is an alternative to simply “one-hot encoding” the vocabulary used in the appellate cases.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word vector is composed of the weights, corresponding to that word, that a trained, shallow neural network uses to predict the context words surrounding any particular word in the corpus vocabulary.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4. Word2Vec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Represented each word used by the appellate courts as a 100-dimensional vector.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Used a very broad context window (40 words), so Word2Vec representation tells us more about the broad context in which a word is used than the specific meaning of that word.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Illustrations of how Word2Vec allows a contextual representation of the vocabulary used in court opinions: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161150" y="138025"/>
            <a:ext cx="31353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salmon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chinook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0.8644458055496216),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coho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0.8242893218994141),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steelhead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0.8165823817253113),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soncc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0.7848293781280518),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naturally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0.7489623427391052),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hatchery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0.7464495301246643),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spawning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0.7408063411712646),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snake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0.7348811030387878),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296450" y="52825"/>
            <a:ext cx="2841600" cy="4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plaintiff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[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b="1"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defendant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0.7680846452713013),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injury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0.746161937713623),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establish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0.7450809478759766),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suffered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0.7419219613075256),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redressability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0.7254083156585693),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concrete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0.725106418132782),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asserting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0.719348132610321),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6" name="Shape 296"/>
          <p:cNvCxnSpPr/>
          <p:nvPr/>
        </p:nvCxnSpPr>
        <p:spPr>
          <a:xfrm>
            <a:off x="3201775" y="24350"/>
            <a:ext cx="28500" cy="46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Shape 297"/>
          <p:cNvCxnSpPr/>
          <p:nvPr/>
        </p:nvCxnSpPr>
        <p:spPr>
          <a:xfrm>
            <a:off x="5996125" y="24350"/>
            <a:ext cx="37800" cy="46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Shape 298"/>
          <p:cNvSpPr txBox="1"/>
          <p:nvPr/>
        </p:nvSpPr>
        <p:spPr>
          <a:xfrm>
            <a:off x="6043475" y="33825"/>
            <a:ext cx="3100500" cy="4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kill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capture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0.9633373618125916),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wound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0.9439411163330078),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trap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0.9321449995040894),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harass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0.9306020736694336),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hunt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0.9275879263877869),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shoot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0.9173321723937988),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collect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0.8839452862739563),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porpoises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0.87428218126297),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migratory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0.8684040904045105),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can compute cosine distances (1 - cosine </a:t>
            </a:r>
            <a:r>
              <a:rPr lang="en">
                <a:solidFill>
                  <a:srgbClr val="000000"/>
                </a:solidFill>
              </a:rPr>
              <a:t>similarity</a:t>
            </a:r>
            <a:r>
              <a:rPr lang="en">
                <a:solidFill>
                  <a:srgbClr val="000000"/>
                </a:solidFill>
              </a:rPr>
              <a:t>) between any two judicial opinions, given a system for “vectorizing” an opinion.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b="1" lang="en">
                <a:solidFill>
                  <a:srgbClr val="000000"/>
                </a:solidFill>
              </a:rPr>
              <a:t>two different systems</a:t>
            </a:r>
            <a:r>
              <a:rPr lang="en">
                <a:solidFill>
                  <a:srgbClr val="000000"/>
                </a:solidFill>
              </a:rPr>
              <a:t> for representing a case as a vector: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 b="1"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Any </a:t>
            </a:r>
            <a:r>
              <a:rPr b="1" lang="en">
                <a:solidFill>
                  <a:srgbClr val="000000"/>
                </a:solidFill>
              </a:rPr>
              <a:t>correlation</a:t>
            </a:r>
            <a:r>
              <a:rPr b="1" lang="en">
                <a:solidFill>
                  <a:srgbClr val="000000"/>
                </a:solidFill>
              </a:rPr>
              <a:t> between measurements under these systems?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462250" y="3541475"/>
            <a:ext cx="54648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Example:</a:t>
            </a:r>
            <a:r>
              <a:rPr lang="en"/>
              <a:t> Plot the distances between 816 F.2d 1376 and all the other cases, using either Word2Vec or Citation </a:t>
            </a:r>
            <a:r>
              <a:rPr lang="en"/>
              <a:t>Relationships</a:t>
            </a:r>
            <a:r>
              <a:rPr lang="en"/>
              <a:t> as the basis for vectorizing each case.  Correlation = .15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Caveat</a:t>
            </a:r>
            <a:r>
              <a:rPr b="1" i="1" lang="en" sz="1000"/>
              <a:t>:</a:t>
            </a:r>
            <a:r>
              <a:rPr b="1" i="1" lang="en" sz="1000"/>
              <a:t> </a:t>
            </a:r>
            <a:r>
              <a:rPr i="1" lang="en" sz="1000"/>
              <a:t>C</a:t>
            </a:r>
            <a:r>
              <a:rPr i="1" lang="en" sz="1000"/>
              <a:t>osine distances do not actually constitute a true metric space</a:t>
            </a:r>
            <a:r>
              <a:rPr i="1" lang="en" sz="1000"/>
              <a:t>.  C</a:t>
            </a:r>
            <a:r>
              <a:rPr i="1" lang="en" sz="1000"/>
              <a:t>osine distances do not obey the triangle identity. </a:t>
            </a:r>
            <a:r>
              <a:rPr i="1" lang="en" sz="1000"/>
              <a:t> Distance from A to C can be longer than distance from A to B + distance from B to C.  See https://en.wikipedia.org/wiki/Cosine_similarity</a:t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750" y="91375"/>
            <a:ext cx="5100850" cy="3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can compute cosine distances (1 - cosine similarity) between any two judicial opinions, given a system for “vectorizing” an opinion.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b="1" lang="en">
                <a:solidFill>
                  <a:srgbClr val="000000"/>
                </a:solidFill>
              </a:rPr>
              <a:t>two 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 b="1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Any correlation between measurements under these systems?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3474300" y="185400"/>
            <a:ext cx="54648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repeat the prior example for all possible distance pairs?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all cases, what is the average </a:t>
            </a:r>
            <a:r>
              <a:rPr lang="en"/>
              <a:t>correlation</a:t>
            </a:r>
            <a:r>
              <a:rPr lang="en"/>
              <a:t> between inter-case distances calculated using </a:t>
            </a:r>
            <a:r>
              <a:rPr b="1" lang="en"/>
              <a:t>citation relationships </a:t>
            </a:r>
            <a:r>
              <a:rPr lang="en"/>
              <a:t>and inter-case distances calculated on the basis of </a:t>
            </a:r>
            <a:r>
              <a:rPr b="1" lang="en"/>
              <a:t>Word2Vec</a:t>
            </a:r>
            <a:r>
              <a:rPr lang="en"/>
              <a:t>?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3570825" y="4373850"/>
            <a:ext cx="5319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bootstrap analysis, 95% confidence interval for the average correlation between the two systems is between .218 and .243.  </a:t>
            </a:r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675" y="1620900"/>
            <a:ext cx="3672225" cy="24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</a:t>
            </a:r>
            <a:r>
              <a:rPr lang="en">
                <a:solidFill>
                  <a:srgbClr val="000000"/>
                </a:solidFill>
              </a:rPr>
              <a:t>. Doc2Vec Representation of Opinion Texts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</a:t>
            </a:r>
            <a:r>
              <a:rPr lang="en">
                <a:solidFill>
                  <a:srgbClr val="000000"/>
                </a:solidFill>
              </a:rPr>
              <a:t>. Doc2Vec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Doc</a:t>
            </a:r>
            <a:r>
              <a:rPr lang="en">
                <a:solidFill>
                  <a:srgbClr val="000000"/>
                </a:solidFill>
              </a:rPr>
              <a:t>2Vec is an extension of the principle behind Word2Vec.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Represent each document as a vector.  Lower dimensional than the classic “bag-of-words” representation (e.g., &lt; 1000 dimensional vector, even though 1000 words are modeled in the corpus vocabulary)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document vector records </a:t>
            </a:r>
            <a:r>
              <a:rPr b="1" lang="en">
                <a:solidFill>
                  <a:srgbClr val="000000"/>
                </a:solidFill>
              </a:rPr>
              <a:t>document-level parameters</a:t>
            </a:r>
            <a:r>
              <a:rPr lang="en">
                <a:solidFill>
                  <a:srgbClr val="000000"/>
                </a:solidFill>
              </a:rPr>
              <a:t> that a trained, shallow neural network uses (in addition to word vectors) to predict the context words surrounding any particular word in the vocabulary.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x="85575" y="4696800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Fictitious sketch </a:t>
            </a:r>
            <a:r>
              <a:rPr lang="en">
                <a:solidFill>
                  <a:srgbClr val="000000"/>
                </a:solidFill>
              </a:rPr>
              <a:t>of how document vectors are generated from neural network training process.  Document vector for a fairy-tale </a:t>
            </a:r>
            <a:r>
              <a:rPr b="1" lang="en">
                <a:solidFill>
                  <a:srgbClr val="000000"/>
                </a:solidFill>
              </a:rPr>
              <a:t>i</a:t>
            </a:r>
            <a:r>
              <a:rPr b="1" lang="en">
                <a:solidFill>
                  <a:srgbClr val="000000"/>
                </a:solidFill>
              </a:rPr>
              <a:t>n orange.  </a:t>
            </a:r>
            <a:r>
              <a:rPr lang="en">
                <a:solidFill>
                  <a:srgbClr val="000000"/>
                </a:solidFill>
              </a:rPr>
              <a:t>Word vector for a frog in </a:t>
            </a:r>
            <a:r>
              <a:rPr b="1" lang="en">
                <a:solidFill>
                  <a:srgbClr val="000000"/>
                </a:solidFill>
              </a:rPr>
              <a:t>mauve.  </a:t>
            </a:r>
            <a:r>
              <a:rPr lang="en">
                <a:solidFill>
                  <a:srgbClr val="000000"/>
                </a:solidFill>
              </a:rPr>
              <a:t>Loss function would be based on probability of context words.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Shape 332"/>
          <p:cNvSpPr/>
          <p:nvPr/>
        </p:nvSpPr>
        <p:spPr>
          <a:xfrm rot="-5400000">
            <a:off x="17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 rot="-5400000">
            <a:off x="35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 rot="-5400000">
            <a:off x="53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 rot="-5400000">
            <a:off x="71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/>
        </p:nvSpPr>
        <p:spPr>
          <a:xfrm rot="-5400000">
            <a:off x="89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/>
        </p:nvSpPr>
        <p:spPr>
          <a:xfrm rot="-5400000">
            <a:off x="107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 rot="-5400000">
            <a:off x="1255225" y="1506850"/>
            <a:ext cx="189300" cy="180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 rot="-5400000">
            <a:off x="143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 rot="-5400000">
            <a:off x="161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 rot="-5400000">
            <a:off x="179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85575" y="140150"/>
            <a:ext cx="8733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 = [‘prince’, ‘castle’, ‘plaintiff’, ‘consultation’, ‘kiss’, ‘amphibian’, ‘frog’, ‘listed’, ‘witch’, ‘endangered’] </a:t>
            </a: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644125" y="1093725"/>
            <a:ext cx="6915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“frog”</a:t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85575" y="602150"/>
            <a:ext cx="8733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Documents</a:t>
            </a:r>
            <a:r>
              <a:rPr lang="en"/>
              <a:t> = [‘fairy-tale’, ‘court opinion’] </a:t>
            </a:r>
            <a:endParaRPr/>
          </a:p>
        </p:txBody>
      </p:sp>
      <p:sp>
        <p:nvSpPr>
          <p:cNvPr id="345" name="Shape 345"/>
          <p:cNvSpPr/>
          <p:nvPr/>
        </p:nvSpPr>
        <p:spPr>
          <a:xfrm rot="-5400000">
            <a:off x="265225" y="364730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 rot="-5400000">
            <a:off x="85225" y="3647300"/>
            <a:ext cx="189300" cy="180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89875" y="3217375"/>
            <a:ext cx="1080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“fairy-tale”</a:t>
            </a:r>
            <a:endParaRPr/>
          </a:p>
        </p:txBody>
      </p:sp>
      <p:sp>
        <p:nvSpPr>
          <p:cNvPr id="348" name="Shape 348"/>
          <p:cNvSpPr/>
          <p:nvPr/>
        </p:nvSpPr>
        <p:spPr>
          <a:xfrm rot="-5400000">
            <a:off x="305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/>
        </p:nvSpPr>
        <p:spPr>
          <a:xfrm rot="-5400000">
            <a:off x="3055225" y="16961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 rot="-5400000">
            <a:off x="3055225" y="18854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/>
        </p:nvSpPr>
        <p:spPr>
          <a:xfrm rot="-5400000">
            <a:off x="3055225" y="20747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 rot="-5400000">
            <a:off x="3055225" y="22755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 rot="-5400000">
            <a:off x="3055225" y="24648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 rot="-5400000">
            <a:off x="3055225" y="2654125"/>
            <a:ext cx="189300" cy="1800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/>
        </p:nvSpPr>
        <p:spPr>
          <a:xfrm rot="-5400000">
            <a:off x="3055225" y="28434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/>
        </p:nvSpPr>
        <p:spPr>
          <a:xfrm rot="-5400000">
            <a:off x="3055225" y="30327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 rot="-5400000">
            <a:off x="3055225" y="32220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/>
        </p:nvSpPr>
        <p:spPr>
          <a:xfrm rot="-5400000">
            <a:off x="323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 rot="-5400000">
            <a:off x="3235225" y="16961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 rot="-5400000">
            <a:off x="3235225" y="18854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 rot="-5400000">
            <a:off x="3235225" y="20747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 rot="-5400000">
            <a:off x="3235225" y="22755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 rot="-5400000">
            <a:off x="3235225" y="24648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 rot="-5400000">
            <a:off x="3235225" y="2654125"/>
            <a:ext cx="189300" cy="1800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 rot="-5400000">
            <a:off x="3235225" y="28434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 rot="-5400000">
            <a:off x="3235225" y="30327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 rot="-5400000">
            <a:off x="3235225" y="32220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/>
        </p:nvSpPr>
        <p:spPr>
          <a:xfrm rot="-5400000">
            <a:off x="3415225" y="15068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 rot="-5400000">
            <a:off x="3415225" y="16961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 rot="-5400000">
            <a:off x="3415225" y="18854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-5400000">
            <a:off x="3415225" y="2074750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 rot="-5400000">
            <a:off x="3415225" y="22755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 rot="-5400000">
            <a:off x="3415225" y="24648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 rot="-5400000">
            <a:off x="3415225" y="2654125"/>
            <a:ext cx="189300" cy="1800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 rot="-5400000">
            <a:off x="3415225" y="28434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 rot="-5400000">
            <a:off x="3415225" y="30327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 rot="-5400000">
            <a:off x="3415225" y="32220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-5400000">
            <a:off x="3055225" y="3412288"/>
            <a:ext cx="189300" cy="180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5400000">
            <a:off x="3235225" y="3411325"/>
            <a:ext cx="189300" cy="180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 rot="-5400000">
            <a:off x="3415225" y="3411325"/>
            <a:ext cx="189300" cy="180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 rot="-5400000">
            <a:off x="3055225" y="360257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 rot="-5400000">
            <a:off x="3235225" y="36006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 rot="-5400000">
            <a:off x="3415225" y="3600625"/>
            <a:ext cx="1893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2046150" y="1606250"/>
            <a:ext cx="877825" cy="1231400"/>
          </a:xfrm>
          <a:custGeom>
            <a:pathLst>
              <a:path extrusionOk="0" h="49256" w="35113">
                <a:moveTo>
                  <a:pt x="0" y="0"/>
                </a:moveTo>
                <a:cubicBezTo>
                  <a:pt x="1357" y="5425"/>
                  <a:pt x="5121" y="9963"/>
                  <a:pt x="7199" y="15155"/>
                </a:cubicBezTo>
                <a:cubicBezTo>
                  <a:pt x="10284" y="22864"/>
                  <a:pt x="12318" y="31636"/>
                  <a:pt x="18187" y="37510"/>
                </a:cubicBezTo>
                <a:cubicBezTo>
                  <a:pt x="21421" y="40747"/>
                  <a:pt x="26062" y="42253"/>
                  <a:pt x="30311" y="43951"/>
                </a:cubicBezTo>
                <a:cubicBezTo>
                  <a:pt x="31679" y="44498"/>
                  <a:pt x="32703" y="46691"/>
                  <a:pt x="34100" y="46225"/>
                </a:cubicBezTo>
                <a:cubicBezTo>
                  <a:pt x="35782" y="45664"/>
                  <a:pt x="32928" y="42506"/>
                  <a:pt x="33721" y="40920"/>
                </a:cubicBezTo>
                <a:cubicBezTo>
                  <a:pt x="34420" y="39523"/>
                  <a:pt x="34159" y="44070"/>
                  <a:pt x="34858" y="45467"/>
                </a:cubicBezTo>
                <a:cubicBezTo>
                  <a:pt x="35876" y="47503"/>
                  <a:pt x="31211" y="48237"/>
                  <a:pt x="29175" y="4925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/>
          <p:nvPr/>
        </p:nvSpPr>
        <p:spPr>
          <a:xfrm>
            <a:off x="1174675" y="3454145"/>
            <a:ext cx="1737700" cy="264425"/>
          </a:xfrm>
          <a:custGeom>
            <a:pathLst>
              <a:path extrusionOk="0" h="10577" w="69508">
                <a:moveTo>
                  <a:pt x="0" y="10577"/>
                </a:moveTo>
                <a:cubicBezTo>
                  <a:pt x="15579" y="4346"/>
                  <a:pt x="33464" y="7654"/>
                  <a:pt x="50014" y="4894"/>
                </a:cubicBezTo>
                <a:cubicBezTo>
                  <a:pt x="54630" y="4124"/>
                  <a:pt x="59418" y="4906"/>
                  <a:pt x="64034" y="4136"/>
                </a:cubicBezTo>
                <a:cubicBezTo>
                  <a:pt x="65796" y="3842"/>
                  <a:pt x="68539" y="4975"/>
                  <a:pt x="69338" y="3378"/>
                </a:cubicBezTo>
                <a:cubicBezTo>
                  <a:pt x="70018" y="2018"/>
                  <a:pt x="64853" y="1422"/>
                  <a:pt x="65928" y="347"/>
                </a:cubicBezTo>
                <a:cubicBezTo>
                  <a:pt x="67905" y="-1630"/>
                  <a:pt x="69830" y="5803"/>
                  <a:pt x="68580" y="830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6" name="Shape 386"/>
          <p:cNvSpPr txBox="1"/>
          <p:nvPr/>
        </p:nvSpPr>
        <p:spPr>
          <a:xfrm>
            <a:off x="2178750" y="1075775"/>
            <a:ext cx="2860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3-D word vectors and doc. vectors</a:t>
            </a:r>
            <a:endParaRPr/>
          </a:p>
        </p:txBody>
      </p:sp>
      <p:graphicFrame>
        <p:nvGraphicFramePr>
          <p:cNvPr id="387" name="Shape 387"/>
          <p:cNvGraphicFramePr/>
          <p:nvPr/>
        </p:nvGraphicFramePr>
        <p:xfrm>
          <a:off x="4875175" y="54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{32F2E769-6453-4FD7-AEF3-CA66FC7ADFA5}</a:tableStyleId>
              </a:tblPr>
              <a:tblGrid>
                <a:gridCol w="2018675"/>
                <a:gridCol w="1983675"/>
              </a:tblGrid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prince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castle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plaintiff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consultation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kiss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amphibian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frog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witch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endangered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88" name="Shape 388"/>
          <p:cNvCxnSpPr>
            <a:stCxn id="374" idx="2"/>
          </p:cNvCxnSpPr>
          <p:nvPr/>
        </p:nvCxnSpPr>
        <p:spPr>
          <a:xfrm flipH="1" rot="10800000">
            <a:off x="3599875" y="573925"/>
            <a:ext cx="1250100" cy="21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Shape 389"/>
          <p:cNvCxnSpPr>
            <a:stCxn id="374" idx="2"/>
          </p:cNvCxnSpPr>
          <p:nvPr/>
        </p:nvCxnSpPr>
        <p:spPr>
          <a:xfrm>
            <a:off x="3599875" y="2744125"/>
            <a:ext cx="1288200" cy="17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Shape 390"/>
          <p:cNvCxnSpPr>
            <a:stCxn id="380" idx="2"/>
          </p:cNvCxnSpPr>
          <p:nvPr/>
        </p:nvCxnSpPr>
        <p:spPr>
          <a:xfrm flipH="1" rot="10800000">
            <a:off x="3599875" y="573625"/>
            <a:ext cx="1269000" cy="29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Shape 391"/>
          <p:cNvCxnSpPr>
            <a:stCxn id="380" idx="2"/>
          </p:cNvCxnSpPr>
          <p:nvPr/>
        </p:nvCxnSpPr>
        <p:spPr>
          <a:xfrm>
            <a:off x="3599875" y="3501325"/>
            <a:ext cx="1297500" cy="10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1800" lvl="0" marL="45720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 attorney at a law firm is tasked to “get up to speed” on some previously unfamiliar legal topic. 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Assume a general familiarity with the overall branch of law.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But … need to know everything about a specific topic covered by &gt;= 100 cases.  Where to start reading?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500" y="1913601"/>
            <a:ext cx="4288075" cy="285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b="1" lang="en">
                <a:solidFill>
                  <a:srgbClr val="000000"/>
                </a:solidFill>
              </a:rPr>
              <a:t>three </a:t>
            </a:r>
            <a:r>
              <a:rPr b="1" lang="en">
                <a:solidFill>
                  <a:srgbClr val="000000"/>
                </a:solidFill>
              </a:rPr>
              <a:t>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Document context</a:t>
            </a:r>
            <a:r>
              <a:rPr b="1" lang="en">
                <a:solidFill>
                  <a:srgbClr val="000000"/>
                </a:solidFill>
              </a:rPr>
              <a:t> (</a:t>
            </a:r>
            <a:r>
              <a:rPr lang="en">
                <a:solidFill>
                  <a:srgbClr val="000000"/>
                </a:solidFill>
              </a:rPr>
              <a:t>the Doc2Vec vector)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Any correlation between inter-case distances measurements under 1st and 3rd system?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b="1" lang="en">
                <a:solidFill>
                  <a:srgbClr val="000000"/>
                </a:solidFill>
              </a:rPr>
              <a:t>three 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Document context</a:t>
            </a:r>
            <a:r>
              <a:rPr b="1" lang="en">
                <a:solidFill>
                  <a:srgbClr val="000000"/>
                </a:solidFill>
              </a:rPr>
              <a:t> (</a:t>
            </a:r>
            <a:r>
              <a:rPr lang="en">
                <a:solidFill>
                  <a:srgbClr val="000000"/>
                </a:solidFill>
              </a:rPr>
              <a:t>the Doc2Vec vector)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Any correlation between inter-case distances measurements under 1st and 3rd system?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3590150" y="318000"/>
            <a:ext cx="4963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 really.  95% confidence interval for correlation is near zero.</a:t>
            </a:r>
            <a:endParaRPr sz="1800"/>
          </a:p>
        </p:txBody>
      </p:sp>
      <p:sp>
        <p:nvSpPr>
          <p:cNvPr id="405" name="Shape 405"/>
          <p:cNvSpPr txBox="1"/>
          <p:nvPr/>
        </p:nvSpPr>
        <p:spPr>
          <a:xfrm>
            <a:off x="3590150" y="4088850"/>
            <a:ext cx="4963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Does the document vector for an appellate opinion have any real-world meaning?</a:t>
            </a:r>
            <a:endParaRPr sz="1800"/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525" y="112365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Distinguish between:</a:t>
            </a:r>
            <a:endParaRPr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247 on-topic cases written in the 9th circuit.</a:t>
            </a:r>
            <a:endParaRPr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205 on-topic cases written in other jurisdictions.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Delete header and footer rows from cases that may carry  “give away” data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75%/25% train-test split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Fit Doc2Vec solely on basis of labeled training data.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100-dim. document vectors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Binary classification with Logistic Regression and SVC.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Distinguish between:</a:t>
            </a:r>
            <a:endParaRPr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247 on-topic cases written in the 9th circuit.</a:t>
            </a:r>
            <a:endParaRPr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205 on-topic cases written in other jurisdictions.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Delete header and footer rows from cases that may carry  “give away” data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75%/25% train-test split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Fit Doc2Vec solely on basis of labeled training data.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100-dim. document vectors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Binary classification with Logistic Regression and SVC.</a:t>
            </a:r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419" name="Shape 419"/>
          <p:cNvGraphicFramePr/>
          <p:nvPr/>
        </p:nvGraphicFramePr>
        <p:xfrm>
          <a:off x="3454975" y="26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{32F2E769-6453-4FD7-AEF3-CA66FC7ADFA5}</a:tableStyleId>
              </a:tblPr>
              <a:tblGrid>
                <a:gridCol w="1795450"/>
                <a:gridCol w="1795450"/>
                <a:gridCol w="1795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AUC-ROC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set AUC-ROC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90.4%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0" name="Shape 420"/>
          <p:cNvSpPr txBox="1"/>
          <p:nvPr/>
        </p:nvSpPr>
        <p:spPr>
          <a:xfrm>
            <a:off x="3464350" y="4058175"/>
            <a:ext cx="53676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Caveat: I was unable to figure out how to make the Doc2Vec inference process deterministic.  Since the inferred features change slightly each time, repeated execution of my notebook will produce different AUC-ROC scores in the high 80s/low 90s.</a:t>
            </a:r>
            <a:endParaRPr i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Distinguish between:</a:t>
            </a:r>
            <a:endParaRPr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247 on-topic cases written in the 9th circuit.</a:t>
            </a:r>
            <a:endParaRPr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205 on-topic cases written in other jurisdictions.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Delete header and footer rows from cases that may carry  “give away” data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75%/25% train-test split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Fit Doc2Vec solely on basis of labeled training data.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100-dim. document vectors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Binary classification with Logistic Regression and SVC.</a:t>
            </a:r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427" name="Shape 427"/>
          <p:cNvGraphicFramePr/>
          <p:nvPr/>
        </p:nvGraphicFramePr>
        <p:xfrm>
          <a:off x="3454975" y="26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{32F2E769-6453-4FD7-AEF3-CA66FC7ADFA5}</a:tableStyleId>
              </a:tblPr>
              <a:tblGrid>
                <a:gridCol w="1795450"/>
                <a:gridCol w="1795450"/>
                <a:gridCol w="1795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AUC-ROC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set AUC-ROC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90.4%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738" y="2405376"/>
            <a:ext cx="2563375" cy="2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259" y="2405375"/>
            <a:ext cx="2523241" cy="25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3599600" y="1577825"/>
            <a:ext cx="50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2-D Projection of 100-D document vector:</a:t>
            </a:r>
            <a:endParaRPr/>
          </a:p>
        </p:txBody>
      </p:sp>
      <p:sp>
        <p:nvSpPr>
          <p:cNvPr id="431" name="Shape 431"/>
          <p:cNvSpPr txBox="1"/>
          <p:nvPr/>
        </p:nvSpPr>
        <p:spPr>
          <a:xfrm>
            <a:off x="3599600" y="1969775"/>
            <a:ext cx="50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Train Set				    Test Set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37" name="Shape 437"/>
          <p:cNvSpPr txBox="1"/>
          <p:nvPr>
            <p:ph idx="1" type="subTitle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Network centrality is a useful technique to identify a core “line of cases” from a larger set</a:t>
            </a:r>
            <a:endParaRPr>
              <a:solidFill>
                <a:srgbClr val="000000"/>
              </a:solidFill>
            </a:endParaRPr>
          </a:p>
          <a:p>
            <a:pPr indent="-36195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Can find similar cases using cosine similarity of network structure (i.e., item-based collaborative recommender)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650" y="424600"/>
            <a:ext cx="4425199" cy="41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44" name="Shape 444"/>
          <p:cNvSpPr txBox="1"/>
          <p:nvPr>
            <p:ph idx="1" type="subTitle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Weak correlation between Word2Vec embeddings and citation structure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Essentially no correlation between Doc2Vec embeddings and citation structure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877100" y="1252600"/>
            <a:ext cx="9750" cy="29225"/>
          </a:xfrm>
          <a:custGeom>
            <a:pathLst>
              <a:path extrusionOk="0" h="1169" w="39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6" name="Shape 446"/>
          <p:cNvSpPr/>
          <p:nvPr/>
        </p:nvSpPr>
        <p:spPr>
          <a:xfrm>
            <a:off x="3886850" y="1148920"/>
            <a:ext cx="1103393" cy="824553"/>
          </a:xfrm>
          <a:custGeom>
            <a:pathLst>
              <a:path extrusionOk="0" h="15837" w="42967">
                <a:moveTo>
                  <a:pt x="0" y="15837"/>
                </a:moveTo>
                <a:cubicBezTo>
                  <a:pt x="4278" y="8708"/>
                  <a:pt x="13507" y="3758"/>
                  <a:pt x="21821" y="3758"/>
                </a:cubicBezTo>
                <a:cubicBezTo>
                  <a:pt x="26499" y="3758"/>
                  <a:pt x="31171" y="4147"/>
                  <a:pt x="35849" y="4147"/>
                </a:cubicBezTo>
                <a:cubicBezTo>
                  <a:pt x="37429" y="4147"/>
                  <a:pt x="39408" y="6044"/>
                  <a:pt x="40525" y="4927"/>
                </a:cubicBezTo>
                <a:cubicBezTo>
                  <a:pt x="41701" y="3751"/>
                  <a:pt x="38172" y="2427"/>
                  <a:pt x="36628" y="1809"/>
                </a:cubicBezTo>
                <a:cubicBezTo>
                  <a:pt x="35656" y="1420"/>
                  <a:pt x="32928" y="640"/>
                  <a:pt x="33900" y="251"/>
                </a:cubicBezTo>
                <a:cubicBezTo>
                  <a:pt x="36410" y="-752"/>
                  <a:pt x="38903" y="2764"/>
                  <a:pt x="40525" y="4927"/>
                </a:cubicBezTo>
                <a:cubicBezTo>
                  <a:pt x="41087" y="5676"/>
                  <a:pt x="43281" y="5648"/>
                  <a:pt x="42862" y="6485"/>
                </a:cubicBezTo>
                <a:cubicBezTo>
                  <a:pt x="41815" y="8579"/>
                  <a:pt x="38674" y="8726"/>
                  <a:pt x="37018" y="103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088" y="397450"/>
            <a:ext cx="3362525" cy="22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487" y="2754183"/>
            <a:ext cx="3481725" cy="232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54" name="Shape 454"/>
          <p:cNvSpPr txBox="1"/>
          <p:nvPr>
            <p:ph idx="1" type="subTitle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Some</a:t>
            </a:r>
            <a:r>
              <a:rPr lang="en">
                <a:solidFill>
                  <a:srgbClr val="000000"/>
                </a:solidFill>
              </a:rPr>
              <a:t> correlation between Word2Vec embeddings and citation structure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Essentially no correlation between Doc2Vec embeddings and citation structure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3877100" y="1252600"/>
            <a:ext cx="9750" cy="29225"/>
          </a:xfrm>
          <a:custGeom>
            <a:pathLst>
              <a:path extrusionOk="0" h="1169" w="39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6" name="Shape 456"/>
          <p:cNvSpPr/>
          <p:nvPr/>
        </p:nvSpPr>
        <p:spPr>
          <a:xfrm>
            <a:off x="3779700" y="3376250"/>
            <a:ext cx="1214925" cy="681900"/>
          </a:xfrm>
          <a:custGeom>
            <a:pathLst>
              <a:path extrusionOk="0" h="27276" w="48597">
                <a:moveTo>
                  <a:pt x="0" y="0"/>
                </a:moveTo>
                <a:cubicBezTo>
                  <a:pt x="4961" y="7445"/>
                  <a:pt x="12345" y="13821"/>
                  <a:pt x="20652" y="17145"/>
                </a:cubicBezTo>
                <a:cubicBezTo>
                  <a:pt x="26144" y="19343"/>
                  <a:pt x="32385" y="18715"/>
                  <a:pt x="38186" y="19873"/>
                </a:cubicBezTo>
                <a:cubicBezTo>
                  <a:pt x="41411" y="20517"/>
                  <a:pt x="46103" y="24167"/>
                  <a:pt x="47928" y="21431"/>
                </a:cubicBezTo>
                <a:cubicBezTo>
                  <a:pt x="49831" y="18579"/>
                  <a:pt x="47071" y="12080"/>
                  <a:pt x="43642" y="12080"/>
                </a:cubicBezTo>
                <a:cubicBezTo>
                  <a:pt x="41548" y="12080"/>
                  <a:pt x="45823" y="15662"/>
                  <a:pt x="46759" y="17535"/>
                </a:cubicBezTo>
                <a:cubicBezTo>
                  <a:pt x="47549" y="19115"/>
                  <a:pt x="48876" y="20924"/>
                  <a:pt x="48317" y="22600"/>
                </a:cubicBezTo>
                <a:cubicBezTo>
                  <a:pt x="47287" y="25688"/>
                  <a:pt x="42657" y="25822"/>
                  <a:pt x="39745" y="2727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088" y="397450"/>
            <a:ext cx="3362525" cy="22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487" y="2754183"/>
            <a:ext cx="3481725" cy="232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64" name="Shape 464"/>
          <p:cNvSpPr txBox="1"/>
          <p:nvPr>
            <p:ph idx="1" type="subTitle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Doc2Vec embeddings very useful for classification tasks involving legal opinions.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3877100" y="1252600"/>
            <a:ext cx="9750" cy="29225"/>
          </a:xfrm>
          <a:custGeom>
            <a:pathLst>
              <a:path extrusionOk="0" h="1169" w="39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838" y="122626"/>
            <a:ext cx="2563375" cy="2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459" y="2269000"/>
            <a:ext cx="2523241" cy="25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7452225" y="492775"/>
            <a:ext cx="10911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Set</a:t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7676275" y="170072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5405350" y="3684525"/>
            <a:ext cx="10911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Holdout</a:t>
            </a:r>
            <a:r>
              <a:rPr lang="en"/>
              <a:t> Set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 for further work ...</a:t>
            </a:r>
            <a:endParaRPr/>
          </a:p>
        </p:txBody>
      </p:sp>
      <p:sp>
        <p:nvSpPr>
          <p:cNvPr id="476" name="Shape 476"/>
          <p:cNvSpPr txBox="1"/>
          <p:nvPr/>
        </p:nvSpPr>
        <p:spPr>
          <a:xfrm>
            <a:off x="175350" y="901925"/>
            <a:ext cx="8523900" cy="3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explore usefulness of Doc2Vec embeddings in other sorts of classification tasks (e.g., cases favoring a particular type of litigant? </a:t>
            </a:r>
            <a:r>
              <a:rPr lang="en" sz="1800"/>
              <a:t>c</a:t>
            </a:r>
            <a:r>
              <a:rPr lang="en" sz="1800"/>
              <a:t>ases taking opposing views on a legal principle?)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would require some laborious hand-labeling of court opinions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explore how network structure of a cluster of cases can be visualized to hone in on the most important cases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Classify/cluster cases based on how they are cited in legal briefs (i.e., not just published court opinions).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Figure out how to make inferred document vectors deterministic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Let’s assume this is U.S. </a:t>
            </a:r>
            <a:r>
              <a:rPr i="1" lang="en">
                <a:solidFill>
                  <a:srgbClr val="000000"/>
                </a:solidFill>
              </a:rPr>
              <a:t>federal law.</a:t>
            </a:r>
            <a:endParaRPr i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Task is straightforward for the on-point U.S. Supreme Court precedent.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Read </a:t>
            </a:r>
            <a:r>
              <a:rPr i="1" lang="en">
                <a:solidFill>
                  <a:srgbClr val="000000"/>
                </a:solidFill>
              </a:rPr>
              <a:t>each and every</a:t>
            </a:r>
            <a:r>
              <a:rPr lang="en">
                <a:solidFill>
                  <a:srgbClr val="000000"/>
                </a:solidFill>
              </a:rPr>
              <a:t> case. 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With luck, number of cases usually manageable.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250" y="1919075"/>
            <a:ext cx="4157698" cy="27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226075" y="1465800"/>
            <a:ext cx="28080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information: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David N. Berol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dnberol@gmail.com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https://dnberol.github.io/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482" name="Shape 482"/>
          <p:cNvSpPr txBox="1"/>
          <p:nvPr>
            <p:ph type="title"/>
          </p:nvPr>
        </p:nvSpPr>
        <p:spPr>
          <a:xfrm>
            <a:off x="226078" y="38904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450250"/>
            <a:ext cx="5805127" cy="3855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Harder question for </a:t>
            </a:r>
            <a:r>
              <a:rPr i="1" lang="en">
                <a:solidFill>
                  <a:srgbClr val="000000"/>
                </a:solidFill>
              </a:rPr>
              <a:t>Circuit Court </a:t>
            </a:r>
            <a:r>
              <a:rPr lang="en">
                <a:solidFill>
                  <a:srgbClr val="000000"/>
                </a:solidFill>
              </a:rPr>
              <a:t>(i.e., lower appellate courts) and </a:t>
            </a:r>
            <a:r>
              <a:rPr i="1" lang="en">
                <a:solidFill>
                  <a:srgbClr val="000000"/>
                </a:solidFill>
              </a:rPr>
              <a:t>District Court </a:t>
            </a:r>
            <a:r>
              <a:rPr lang="en">
                <a:solidFill>
                  <a:srgbClr val="000000"/>
                </a:solidFill>
              </a:rPr>
              <a:t>(i.e., trial courts) decisions.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# of cases in a particular jurisdiction easily &gt;100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Where to start?  Which sequences of cases represent important stories?  (i.e., an important “line of cases”)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375" y="1970150"/>
            <a:ext cx="4157701" cy="280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Legal Topic for Case Study: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226075" y="13112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Section 7 Suits under the Endangered Species Act</a:t>
            </a:r>
            <a:endParaRPr sz="1400" u="sng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Below SCOTUS level, topic dominated by a single jurisdiction (9th Circuit)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 easy to specify by keyword query (“ESA” &amp; “endangered” &amp; “Section 7”) </a:t>
            </a: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 has numerous opinions with analogous structure and repeating language elements.</a:t>
            </a:r>
            <a:endParaRPr sz="1400"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178" y="866775"/>
            <a:ext cx="43815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ESA Section 7 suits</a:t>
            </a:r>
            <a:r>
              <a:rPr lang="en"/>
              <a:t>: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226075" y="1477150"/>
            <a:ext cx="2808000" cy="29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Objective is to throw a monkey wrench into some federal permitting process (e.g., timber sale, granting a pesticide license)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Dispute about whether federal agencies properly documented their consideration of endangered species (</a:t>
            </a:r>
            <a:r>
              <a:rPr i="1" lang="en" sz="1400"/>
              <a:t>see, e.g.</a:t>
            </a:r>
            <a:r>
              <a:rPr lang="en" sz="1400"/>
              <a:t>, the black-footed ferret, left)</a:t>
            </a:r>
            <a:endParaRPr sz="140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375" y="672575"/>
            <a:ext cx="5590274" cy="372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 Source and Network Structure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 Source and Network Structure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All court cases available via a RESTful API: &lt;www. courtlistener.com&gt;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Information available includes:</a:t>
            </a:r>
            <a:endParaRPr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Full text of case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Official legal citation to case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Simple numeric ID for each case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List of all case ID #s </a:t>
            </a:r>
            <a:r>
              <a:rPr i="1" lang="en" sz="1800">
                <a:solidFill>
                  <a:srgbClr val="000000"/>
                </a:solidFill>
              </a:rPr>
              <a:t>cited by each case ID#</a:t>
            </a:r>
            <a:endParaRPr i="1"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Citations can be represented as </a:t>
            </a:r>
            <a:r>
              <a:rPr lang="en">
                <a:solidFill>
                  <a:srgbClr val="000000"/>
                </a:solidFill>
              </a:rPr>
              <a:t>edges in a network.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Network analysis is one approach to identifying the “central cases” from a larger set.  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